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  <p:sldMasterId id="2147483746" r:id="rId2"/>
    <p:sldMasterId id="2147483672" r:id="rId3"/>
  </p:sldMasterIdLst>
  <p:notesMasterIdLst>
    <p:notesMasterId r:id="rId20"/>
  </p:notesMasterIdLst>
  <p:sldIdLst>
    <p:sldId id="275" r:id="rId4"/>
    <p:sldId id="263" r:id="rId5"/>
    <p:sldId id="328" r:id="rId6"/>
    <p:sldId id="331" r:id="rId7"/>
    <p:sldId id="338" r:id="rId8"/>
    <p:sldId id="282" r:id="rId9"/>
    <p:sldId id="317" r:id="rId10"/>
    <p:sldId id="313" r:id="rId11"/>
    <p:sldId id="280" r:id="rId12"/>
    <p:sldId id="337" r:id="rId13"/>
    <p:sldId id="327" r:id="rId14"/>
    <p:sldId id="281" r:id="rId15"/>
    <p:sldId id="332" r:id="rId16"/>
    <p:sldId id="334" r:id="rId17"/>
    <p:sldId id="336" r:id="rId18"/>
    <p:sldId id="276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Source Sans Pro Semibold" panose="020B0603030403020204" pitchFamily="34" charset="0"/>
      <p:bold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38" autoAdjust="0"/>
    <p:restoredTop sz="73012" autoAdjust="0"/>
  </p:normalViewPr>
  <p:slideViewPr>
    <p:cSldViewPr snapToGrid="0">
      <p:cViewPr varScale="1">
        <p:scale>
          <a:sx n="75" d="100"/>
          <a:sy n="75" d="100"/>
        </p:scale>
        <p:origin x="11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ona Hodges" userId="ecb9a6c0-fdb0-4909-b841-0f2635b81e89" providerId="ADAL" clId="{ECCBB676-0551-4D34-87F6-6E06FAF2DDEF}"/>
    <pc:docChg chg="custSel modSld">
      <pc:chgData name="Crona Hodges" userId="ecb9a6c0-fdb0-4909-b841-0f2635b81e89" providerId="ADAL" clId="{ECCBB676-0551-4D34-87F6-6E06FAF2DDEF}" dt="2021-01-07T15:38:51.720" v="33" actId="1076"/>
      <pc:docMkLst>
        <pc:docMk/>
      </pc:docMkLst>
      <pc:sldChg chg="modSp mod">
        <pc:chgData name="Crona Hodges" userId="ecb9a6c0-fdb0-4909-b841-0f2635b81e89" providerId="ADAL" clId="{ECCBB676-0551-4D34-87F6-6E06FAF2DDEF}" dt="2021-01-07T15:19:26.431" v="0" actId="1076"/>
        <pc:sldMkLst>
          <pc:docMk/>
          <pc:sldMk cId="1565812616" sldId="275"/>
        </pc:sldMkLst>
        <pc:spChg chg="mod">
          <ac:chgData name="Crona Hodges" userId="ecb9a6c0-fdb0-4909-b841-0f2635b81e89" providerId="ADAL" clId="{ECCBB676-0551-4D34-87F6-6E06FAF2DDEF}" dt="2021-01-07T15:19:26.431" v="0" actId="1076"/>
          <ac:spMkLst>
            <pc:docMk/>
            <pc:sldMk cId="1565812616" sldId="275"/>
            <ac:spMk id="3" creationId="{49BD9F5E-D3A4-4AD0-9349-B3199374B7CD}"/>
          </ac:spMkLst>
        </pc:spChg>
      </pc:sldChg>
      <pc:sldChg chg="addSp delSp modSp mod">
        <pc:chgData name="Crona Hodges" userId="ecb9a6c0-fdb0-4909-b841-0f2635b81e89" providerId="ADAL" clId="{ECCBB676-0551-4D34-87F6-6E06FAF2DDEF}" dt="2021-01-07T15:21:08.390" v="11" actId="14100"/>
        <pc:sldMkLst>
          <pc:docMk/>
          <pc:sldMk cId="164978795" sldId="328"/>
        </pc:sldMkLst>
        <pc:picChg chg="add mod">
          <ac:chgData name="Crona Hodges" userId="ecb9a6c0-fdb0-4909-b841-0f2635b81e89" providerId="ADAL" clId="{ECCBB676-0551-4D34-87F6-6E06FAF2DDEF}" dt="2021-01-07T15:21:08.390" v="11" actId="14100"/>
          <ac:picMkLst>
            <pc:docMk/>
            <pc:sldMk cId="164978795" sldId="328"/>
            <ac:picMk id="3" creationId="{E3387AB7-0E51-4B81-B92F-97F47E3B1A63}"/>
          </ac:picMkLst>
        </pc:picChg>
        <pc:picChg chg="del">
          <ac:chgData name="Crona Hodges" userId="ecb9a6c0-fdb0-4909-b841-0f2635b81e89" providerId="ADAL" clId="{ECCBB676-0551-4D34-87F6-6E06FAF2DDEF}" dt="2021-01-07T15:21:04.305" v="9" actId="478"/>
          <ac:picMkLst>
            <pc:docMk/>
            <pc:sldMk cId="164978795" sldId="328"/>
            <ac:picMk id="6" creationId="{BE050A7B-5752-4D76-AE67-4E0E4B90C934}"/>
          </ac:picMkLst>
        </pc:picChg>
      </pc:sldChg>
      <pc:sldChg chg="addSp delSp modSp mod">
        <pc:chgData name="Crona Hodges" userId="ecb9a6c0-fdb0-4909-b841-0f2635b81e89" providerId="ADAL" clId="{ECCBB676-0551-4D34-87F6-6E06FAF2DDEF}" dt="2021-01-07T15:38:51.720" v="33" actId="1076"/>
        <pc:sldMkLst>
          <pc:docMk/>
          <pc:sldMk cId="2957484786" sldId="331"/>
        </pc:sldMkLst>
        <pc:spChg chg="mod ord">
          <ac:chgData name="Crona Hodges" userId="ecb9a6c0-fdb0-4909-b841-0f2635b81e89" providerId="ADAL" clId="{ECCBB676-0551-4D34-87F6-6E06FAF2DDEF}" dt="2021-01-07T15:38:51.720" v="33" actId="1076"/>
          <ac:spMkLst>
            <pc:docMk/>
            <pc:sldMk cId="2957484786" sldId="331"/>
            <ac:spMk id="2" creationId="{8E437208-E2CB-475E-8B3D-4BA1D044F31C}"/>
          </ac:spMkLst>
        </pc:spChg>
        <pc:picChg chg="del">
          <ac:chgData name="Crona Hodges" userId="ecb9a6c0-fdb0-4909-b841-0f2635b81e89" providerId="ADAL" clId="{ECCBB676-0551-4D34-87F6-6E06FAF2DDEF}" dt="2021-01-07T15:21:51.946" v="12" actId="478"/>
          <ac:picMkLst>
            <pc:docMk/>
            <pc:sldMk cId="2957484786" sldId="331"/>
            <ac:picMk id="5" creationId="{1768A022-0486-4812-981D-2C18E3DB9968}"/>
          </ac:picMkLst>
        </pc:picChg>
        <pc:picChg chg="add mod">
          <ac:chgData name="Crona Hodges" userId="ecb9a6c0-fdb0-4909-b841-0f2635b81e89" providerId="ADAL" clId="{ECCBB676-0551-4D34-87F6-6E06FAF2DDEF}" dt="2021-01-07T15:21:57.899" v="15" actId="1076"/>
          <ac:picMkLst>
            <pc:docMk/>
            <pc:sldMk cId="2957484786" sldId="331"/>
            <ac:picMk id="7" creationId="{16214A89-D422-487A-AD49-CAD4A12BAC75}"/>
          </ac:picMkLst>
        </pc:picChg>
      </pc:sldChg>
      <pc:sldChg chg="modSp mod">
        <pc:chgData name="Crona Hodges" userId="ecb9a6c0-fdb0-4909-b841-0f2635b81e89" providerId="ADAL" clId="{ECCBB676-0551-4D34-87F6-6E06FAF2DDEF}" dt="2021-01-07T15:23:53.318" v="24" actId="27636"/>
        <pc:sldMkLst>
          <pc:docMk/>
          <pc:sldMk cId="1096380777" sldId="337"/>
        </pc:sldMkLst>
        <pc:spChg chg="mod">
          <ac:chgData name="Crona Hodges" userId="ecb9a6c0-fdb0-4909-b841-0f2635b81e89" providerId="ADAL" clId="{ECCBB676-0551-4D34-87F6-6E06FAF2DDEF}" dt="2021-01-07T15:23:53.318" v="24" actId="27636"/>
          <ac:spMkLst>
            <pc:docMk/>
            <pc:sldMk cId="1096380777" sldId="337"/>
            <ac:spMk id="3" creationId="{B5CF2CBF-5B57-4276-BE21-BE70832EE38A}"/>
          </ac:spMkLst>
        </pc:spChg>
      </pc:sldChg>
      <pc:sldChg chg="addSp delSp modSp mod">
        <pc:chgData name="Crona Hodges" userId="ecb9a6c0-fdb0-4909-b841-0f2635b81e89" providerId="ADAL" clId="{ECCBB676-0551-4D34-87F6-6E06FAF2DDEF}" dt="2021-01-07T15:38:14.256" v="29" actId="27636"/>
        <pc:sldMkLst>
          <pc:docMk/>
          <pc:sldMk cId="1321713023" sldId="338"/>
        </pc:sldMkLst>
        <pc:spChg chg="mod">
          <ac:chgData name="Crona Hodges" userId="ecb9a6c0-fdb0-4909-b841-0f2635b81e89" providerId="ADAL" clId="{ECCBB676-0551-4D34-87F6-6E06FAF2DDEF}" dt="2021-01-07T15:38:14.256" v="29" actId="27636"/>
          <ac:spMkLst>
            <pc:docMk/>
            <pc:sldMk cId="1321713023" sldId="338"/>
            <ac:spMk id="7" creationId="{3D2E1217-9ECB-487A-AFCA-6A07521810CE}"/>
          </ac:spMkLst>
        </pc:spChg>
        <pc:picChg chg="add mod">
          <ac:chgData name="Crona Hodges" userId="ecb9a6c0-fdb0-4909-b841-0f2635b81e89" providerId="ADAL" clId="{ECCBB676-0551-4D34-87F6-6E06FAF2DDEF}" dt="2021-01-07T15:20:25.341" v="8" actId="14100"/>
          <ac:picMkLst>
            <pc:docMk/>
            <pc:sldMk cId="1321713023" sldId="338"/>
            <ac:picMk id="3" creationId="{949D2C03-FA2D-4166-A960-9AA65759E34C}"/>
          </ac:picMkLst>
        </pc:picChg>
        <pc:picChg chg="del">
          <ac:chgData name="Crona Hodges" userId="ecb9a6c0-fdb0-4909-b841-0f2635b81e89" providerId="ADAL" clId="{ECCBB676-0551-4D34-87F6-6E06FAF2DDEF}" dt="2021-01-07T15:20:21.659" v="6" actId="478"/>
          <ac:picMkLst>
            <pc:docMk/>
            <pc:sldMk cId="1321713023" sldId="338"/>
            <ac:picMk id="9" creationId="{0A34A595-2B30-4DF3-9CE4-49EBDBCB076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936F5-E35E-4946-88C2-477DE09C6B57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AF3BE-2333-4BB7-839C-12FABDA2E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96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promote climate change awareness, adaptation, risk prevention and management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</a:rPr>
              <a:t>To raise awareness of the potential impacts of climate change specifically on the coastal habitats and Operation bird species of the Irish Sea;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</a:rPr>
              <a:t>To increase capacity and knowledge of climate change adaptation for the Irish sea and coastal communities based on lessons learned through detailed study of Greenland White-fronted goose and Curlew,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</a:rPr>
              <a:t>To develop an online platform and tools to assist policy-makers, managers and users of these coastal environments to better plan for, adapt to and manage the potential impacts of climate change.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F3BE-2333-4BB7-839C-12FABDA2E2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842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F3BE-2333-4BB7-839C-12FABDA2E27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47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1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6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D477D-70A8-47F0-8520-B28909E8B60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66189-0903-4596-8982-B1EDAA63609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CBC6E-97A0-4B66-AFAB-45C983E20B1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248E2-0359-4B2F-8C63-BB0C6D4946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B38711DA-9599-4DC5-B026-BE6BD49B7880}" type="datetime1">
              <a:rPr lang="en-GB" smtClean="0"/>
              <a:pPr lvl="0"/>
              <a:t>07/01/2021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97EF6-6479-4DA5-A98E-F4A9205BD5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D1690-D4C5-46FA-B1A7-78EB45646A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FEBDB017-5DFC-4D72-B0F0-744D9155E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05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580AE-0C23-43B6-8238-2D0A609E44A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16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A114-9544-485F-ADCA-6A6FBD07C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56051-9544-4486-93BA-CA97A82B65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19F49-6194-4673-BEF6-1AD1E4A689D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75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7.jp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8391D87E-8448-424B-ABBA-6CF61DB5F0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7437824" cy="56713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6F18404-E328-4611-834A-A0B82DACCC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39294" y="353063"/>
            <a:ext cx="4052995" cy="93218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BDF4F8-38C0-404E-AC33-61DEEE0795D5}"/>
              </a:ext>
            </a:extLst>
          </p:cNvPr>
          <p:cNvGrpSpPr/>
          <p:nvPr userDrawn="1"/>
        </p:nvGrpSpPr>
        <p:grpSpPr>
          <a:xfrm>
            <a:off x="264707" y="6069557"/>
            <a:ext cx="8531898" cy="626217"/>
            <a:chOff x="264707" y="6069557"/>
            <a:chExt cx="8531898" cy="626217"/>
          </a:xfrm>
        </p:grpSpPr>
        <p:pic>
          <p:nvPicPr>
            <p:cNvPr id="16" name="Picture 8" descr="A drawing of a person&#10;&#10;Description automatically generated">
              <a:extLst>
                <a:ext uri="{FF2B5EF4-FFF2-40B4-BE49-F238E27FC236}">
                  <a16:creationId xmlns:a16="http://schemas.microsoft.com/office/drawing/2014/main" id="{4BDB684F-D3D9-4D8C-9CE8-E4C2E624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7936" y="6187913"/>
              <a:ext cx="1608807" cy="47656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8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1C85F48-1569-44B4-A708-6FF670865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4226" y="6250957"/>
              <a:ext cx="1172007" cy="39630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Picture 15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A8450126-0AAC-438A-A4BA-D1ABD91B6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3739" y="6069557"/>
              <a:ext cx="713234" cy="59492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0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3989477-95C3-4E00-BCC8-D672B4803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11080" y="6202452"/>
              <a:ext cx="1285525" cy="4933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Picture 9" descr="A drawing of a person&#10;&#10;Description automatically generated">
              <a:extLst>
                <a:ext uri="{FF2B5EF4-FFF2-40B4-BE49-F238E27FC236}">
                  <a16:creationId xmlns:a16="http://schemas.microsoft.com/office/drawing/2014/main" id="{E0EBDE04-D421-4779-BEAD-72D6E937B4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707" y="6250957"/>
              <a:ext cx="1666875" cy="408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669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8391D87E-8448-424B-ABBA-6CF61DB5F0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44" y="2415967"/>
            <a:ext cx="4558691" cy="3475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6F18404-E328-4611-834A-A0B82DACCC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4268" y="4782188"/>
            <a:ext cx="4052995" cy="93218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CCB2FC-5F2A-41CF-A669-A9F9E94572A6}"/>
              </a:ext>
            </a:extLst>
          </p:cNvPr>
          <p:cNvGrpSpPr/>
          <p:nvPr userDrawn="1"/>
        </p:nvGrpSpPr>
        <p:grpSpPr>
          <a:xfrm>
            <a:off x="264707" y="6069557"/>
            <a:ext cx="8531898" cy="626217"/>
            <a:chOff x="264707" y="6069557"/>
            <a:chExt cx="8531898" cy="626217"/>
          </a:xfrm>
        </p:grpSpPr>
        <p:pic>
          <p:nvPicPr>
            <p:cNvPr id="11" name="Picture 8" descr="A drawing of a person&#10;&#10;Description automatically generated">
              <a:extLst>
                <a:ext uri="{FF2B5EF4-FFF2-40B4-BE49-F238E27FC236}">
                  <a16:creationId xmlns:a16="http://schemas.microsoft.com/office/drawing/2014/main" id="{BDF11C79-1374-43E9-81BA-E242EA992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7936" y="6187913"/>
              <a:ext cx="1608807" cy="47656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B985F88-453F-4040-BA22-8E633042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4226" y="6250957"/>
              <a:ext cx="1172007" cy="39630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Picture 15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4E6D4DE2-F4E6-44FE-A3AE-2ECD36085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3739" y="6069557"/>
              <a:ext cx="713234" cy="59492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4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283D74B-226C-4C7E-90B5-9302970F8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11080" y="6202452"/>
              <a:ext cx="1285525" cy="4933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1" name="Picture 20" descr="A drawing of a person&#10;&#10;Description automatically generated">
              <a:extLst>
                <a:ext uri="{FF2B5EF4-FFF2-40B4-BE49-F238E27FC236}">
                  <a16:creationId xmlns:a16="http://schemas.microsoft.com/office/drawing/2014/main" id="{88C00CDE-388C-4DF5-A6AD-A2B855B9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707" y="6250957"/>
              <a:ext cx="1666875" cy="408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B38E8D-4D94-4674-9ABA-ECDBC2F6B2C0}"/>
              </a:ext>
            </a:extLst>
          </p:cNvPr>
          <p:cNvSpPr/>
          <p:nvPr userDrawn="1"/>
        </p:nvSpPr>
        <p:spPr>
          <a:xfrm>
            <a:off x="0" y="1"/>
            <a:ext cx="9144000" cy="1257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78942B-FC08-4D34-A0E7-6A62AC5C80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928" y="296459"/>
            <a:ext cx="7639722" cy="966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 dirty="0"/>
              <a:t>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84C1A-864A-4BF4-BCE3-5B8F59CCB6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3429000"/>
            <a:ext cx="7886700" cy="23939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C48633-5A7E-4FC1-887D-E0EE031D13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16" y="151344"/>
            <a:ext cx="966218" cy="9662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6E92F79-0B95-471A-A9A7-A1E3627D17E4}"/>
              </a:ext>
            </a:extLst>
          </p:cNvPr>
          <p:cNvGrpSpPr/>
          <p:nvPr userDrawn="1"/>
        </p:nvGrpSpPr>
        <p:grpSpPr>
          <a:xfrm>
            <a:off x="264707" y="6069557"/>
            <a:ext cx="8531898" cy="626217"/>
            <a:chOff x="264707" y="6069557"/>
            <a:chExt cx="8531898" cy="626217"/>
          </a:xfrm>
        </p:grpSpPr>
        <p:pic>
          <p:nvPicPr>
            <p:cNvPr id="15" name="Picture 8" descr="A drawing of a person&#10;&#10;Description automatically generated">
              <a:extLst>
                <a:ext uri="{FF2B5EF4-FFF2-40B4-BE49-F238E27FC236}">
                  <a16:creationId xmlns:a16="http://schemas.microsoft.com/office/drawing/2014/main" id="{79697CFB-DA69-491E-8CA9-4A39F27AB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7936" y="6187913"/>
              <a:ext cx="1608807" cy="47656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6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2927A0C-3C36-48A1-8ECA-306E5123F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4226" y="6250957"/>
              <a:ext cx="1172007" cy="39630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7" name="Picture 15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EA9D0A24-904F-4138-B12D-2396D2C6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53739" y="6069557"/>
              <a:ext cx="713234" cy="59492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F395E25-349C-403F-93C7-E68A2BD3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11080" y="6202452"/>
              <a:ext cx="1285525" cy="4933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Picture 18" descr="A drawing of a person&#10;&#10;Description automatically generated">
              <a:extLst>
                <a:ext uri="{FF2B5EF4-FFF2-40B4-BE49-F238E27FC236}">
                  <a16:creationId xmlns:a16="http://schemas.microsoft.com/office/drawing/2014/main" id="{6A9BE300-CA03-4EA5-AA32-6DAA7BEBD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707" y="6250957"/>
              <a:ext cx="1666875" cy="408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84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0" r:id="rId3"/>
  </p:sldLayoutIdLst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chemeClr val="bg1"/>
          </a:solidFill>
          <a:uFillTx/>
          <a:latin typeface="Source Sans Pro Semibold" panose="020B0603030403020204" pitchFamily="34" charset="0"/>
          <a:ea typeface="Source Sans Pro Semibold" panose="020B0603030403020204" pitchFamily="34" charset="0"/>
          <a:cs typeface="Aharoni" panose="020B0604020202020204" pitchFamily="2" charset="-79"/>
        </a:defRPr>
      </a:lvl1pPr>
    </p:titleStyle>
    <p:bodyStyle>
      <a:lvl1pPr marL="228600" marR="0" lvl="0" indent="-22860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2A273A"/>
          </a:solidFill>
          <a:uFillTx/>
          <a:latin typeface="+mn-lt"/>
          <a:ea typeface="Open Sans" pitchFamily="34"/>
          <a:cs typeface="Open Sans" pitchFamily="34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2A273A"/>
          </a:solidFill>
          <a:uFillTx/>
          <a:latin typeface="+mn-lt"/>
          <a:ea typeface="Open Sans" pitchFamily="34"/>
          <a:cs typeface="Open Sans" pitchFamily="34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2A273A"/>
          </a:solidFill>
          <a:uFillTx/>
          <a:latin typeface="+mn-lt"/>
          <a:ea typeface="Open Sans" pitchFamily="34"/>
          <a:cs typeface="Open Sans" pitchFamily="34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2A273A"/>
          </a:solidFill>
          <a:uFillTx/>
          <a:latin typeface="+mn-lt"/>
          <a:ea typeface="Open Sans" pitchFamily="34"/>
          <a:cs typeface="Open Sans" pitchFamily="34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2A273A"/>
          </a:solidFill>
          <a:uFillTx/>
          <a:latin typeface="+mn-lt"/>
          <a:ea typeface="Open Sans" pitchFamily="34"/>
          <a:cs typeface="Open Sans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choesproj.eu/news/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echoesproj.eu/newsletter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jp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638A6-7C68-46E5-801A-1ABAB790610C}"/>
              </a:ext>
            </a:extLst>
          </p:cNvPr>
          <p:cNvSpPr txBox="1"/>
          <p:nvPr/>
        </p:nvSpPr>
        <p:spPr>
          <a:xfrm>
            <a:off x="371475" y="1004319"/>
            <a:ext cx="8448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latin typeface="+mj-lt"/>
              </a:rPr>
              <a:t>Prosiect</a:t>
            </a:r>
            <a:r>
              <a:rPr lang="en-GB" sz="6000" dirty="0">
                <a:latin typeface="+mj-lt"/>
              </a:rPr>
              <a:t> ECHOES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D9F5E-D3A4-4AD0-9349-B3199374B7CD}"/>
              </a:ext>
            </a:extLst>
          </p:cNvPr>
          <p:cNvSpPr txBox="1"/>
          <p:nvPr/>
        </p:nvSpPr>
        <p:spPr>
          <a:xfrm>
            <a:off x="904874" y="1884740"/>
            <a:ext cx="7381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Prosiectau</a:t>
            </a:r>
            <a:r>
              <a:rPr lang="en-GB" sz="2400" dirty="0"/>
              <a:t> </a:t>
            </a:r>
            <a:r>
              <a:rPr lang="en-GB" sz="2400" dirty="0" err="1"/>
              <a:t>Morol</a:t>
            </a:r>
            <a:r>
              <a:rPr lang="en-GB" sz="2400" dirty="0"/>
              <a:t> ac </a:t>
            </a:r>
            <a:r>
              <a:rPr lang="en-GB" sz="2400" dirty="0" err="1"/>
              <a:t>Arfordirol</a:t>
            </a:r>
            <a:r>
              <a:rPr lang="en-GB" sz="2400" dirty="0"/>
              <a:t> </a:t>
            </a:r>
            <a:r>
              <a:rPr lang="en-GB" sz="2400" dirty="0" err="1"/>
              <a:t>yng</a:t>
            </a:r>
            <a:r>
              <a:rPr lang="en-GB" sz="2400" dirty="0"/>
              <a:t> </a:t>
            </a:r>
            <a:r>
              <a:rPr lang="en-GB" sz="2400" dirty="0" err="1"/>
              <a:t>Nghymru</a:t>
            </a:r>
            <a:r>
              <a:rPr lang="en-GB" sz="2400" dirty="0"/>
              <a:t> – </a:t>
            </a:r>
            <a:r>
              <a:rPr lang="en-GB" sz="2400" dirty="0" err="1"/>
              <a:t>beth</a:t>
            </a:r>
            <a:r>
              <a:rPr lang="en-GB" sz="2400" dirty="0"/>
              <a:t> </a:t>
            </a:r>
            <a:r>
              <a:rPr lang="en-GB" sz="2400" dirty="0" err="1"/>
              <a:t>sy’n</a:t>
            </a:r>
            <a:r>
              <a:rPr lang="en-GB" sz="2400" dirty="0"/>
              <a:t> </a:t>
            </a:r>
            <a:r>
              <a:rPr lang="en-GB" sz="2400" dirty="0" err="1"/>
              <a:t>digwydd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hyn</a:t>
            </a:r>
            <a:r>
              <a:rPr lang="en-GB" sz="2400" dirty="0"/>
              <a:t> o </a:t>
            </a:r>
            <a:r>
              <a:rPr lang="en-GB" sz="2400" dirty="0" err="1"/>
              <a:t>bryd</a:t>
            </a:r>
            <a:r>
              <a:rPr lang="en-GB" sz="2400" dirty="0"/>
              <a:t>?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Dr Crona Hodges</a:t>
            </a:r>
          </a:p>
        </p:txBody>
      </p:sp>
    </p:spTree>
    <p:extLst>
      <p:ext uri="{BB962C8B-B14F-4D97-AF65-F5344CB8AC3E}">
        <p14:creationId xmlns:p14="http://schemas.microsoft.com/office/powerpoint/2010/main" val="156581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32630B3-6A9B-416F-9D3D-55F2B91E5EC9}"/>
              </a:ext>
            </a:extLst>
          </p:cNvPr>
          <p:cNvSpPr txBox="1">
            <a:spLocks/>
          </p:cNvSpPr>
          <p:nvPr/>
        </p:nvSpPr>
        <p:spPr>
          <a:xfrm>
            <a:off x="238125" y="247650"/>
            <a:ext cx="7620000" cy="828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chemeClr val="bg1"/>
                </a:solidFill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haroni" panose="020B0604020202020204" pitchFamily="2" charset="-79"/>
              </a:defRPr>
            </a:lvl1pPr>
          </a:lstStyle>
          <a:p>
            <a:r>
              <a:rPr lang="en-GB" sz="4000" dirty="0" err="1"/>
              <a:t>Cynnydd</a:t>
            </a:r>
            <a:r>
              <a:rPr lang="en-GB" sz="4000" dirty="0"/>
              <a:t> </a:t>
            </a:r>
            <a:r>
              <a:rPr lang="en-GB" sz="4000" dirty="0" err="1"/>
              <a:t>hyd</a:t>
            </a:r>
            <a:r>
              <a:rPr lang="en-GB" sz="4000" dirty="0"/>
              <a:t> </a:t>
            </a:r>
            <a:r>
              <a:rPr lang="en-GB" sz="4000" dirty="0" err="1"/>
              <a:t>yn</a:t>
            </a:r>
            <a:r>
              <a:rPr lang="en-GB" sz="4000" dirty="0"/>
              <a:t> </a:t>
            </a:r>
            <a:r>
              <a:rPr lang="en-GB" sz="4000" dirty="0" err="1"/>
              <a:t>hyn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F2CBF-5B57-4276-BE21-BE70832EE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7500"/>
            <a:ext cx="7867650" cy="45894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GB" sz="2400" dirty="0" err="1"/>
              <a:t>Adnoddau</a:t>
            </a:r>
            <a:r>
              <a:rPr lang="en-GB" sz="2400" dirty="0"/>
              <a:t> a </a:t>
            </a:r>
            <a:r>
              <a:rPr lang="en-GB" sz="2400" dirty="0" err="1"/>
              <a:t>phlatfform</a:t>
            </a:r>
            <a:r>
              <a:rPr lang="en-GB" sz="2400" dirty="0"/>
              <a:t> – </a:t>
            </a:r>
            <a:r>
              <a:rPr lang="en-GB" sz="2400" dirty="0" err="1"/>
              <a:t>wedi</a:t>
            </a:r>
            <a:r>
              <a:rPr lang="en-GB" sz="2400" dirty="0"/>
              <a:t> </a:t>
            </a:r>
            <a:r>
              <a:rPr lang="en-GB" sz="2400" dirty="0" err="1"/>
              <a:t>datblygu</a:t>
            </a:r>
            <a:r>
              <a:rPr lang="en-GB" sz="2400" dirty="0"/>
              <a:t> </a:t>
            </a:r>
            <a:r>
              <a:rPr lang="en-GB" sz="2400" dirty="0" err="1"/>
              <a:t>prototeip</a:t>
            </a:r>
            <a:r>
              <a:rPr lang="en-GB" sz="2400" dirty="0"/>
              <a:t>, ac </a:t>
            </a:r>
            <a:r>
              <a:rPr lang="en-GB" sz="2400" dirty="0" err="1"/>
              <a:t>ymgysylltiad</a:t>
            </a:r>
            <a:r>
              <a:rPr lang="en-GB" sz="2400" dirty="0"/>
              <a:t> </a:t>
            </a:r>
            <a:r>
              <a:rPr lang="en-GB" sz="2400" dirty="0" err="1"/>
              <a:t>cychwynnol</a:t>
            </a:r>
            <a:r>
              <a:rPr lang="en-GB" sz="2400" dirty="0"/>
              <a:t> </a:t>
            </a:r>
            <a:r>
              <a:rPr lang="en-GB" sz="2400" dirty="0" err="1"/>
              <a:t>wedi</a:t>
            </a:r>
            <a:r>
              <a:rPr lang="en-GB" sz="2400" dirty="0"/>
              <a:t> </a:t>
            </a:r>
            <a:r>
              <a:rPr lang="en-GB" sz="2400" dirty="0" err="1"/>
              <a:t>dechrau</a:t>
            </a:r>
            <a:r>
              <a:rPr lang="en-GB" sz="2400" dirty="0"/>
              <a:t> </a:t>
            </a:r>
            <a:r>
              <a:rPr lang="en-GB" sz="2400" dirty="0" err="1"/>
              <a:t>gyda</a:t>
            </a:r>
            <a:r>
              <a:rPr lang="en-GB" sz="2400" dirty="0"/>
              <a:t> </a:t>
            </a:r>
            <a:r>
              <a:rPr lang="en-GB" sz="2400" dirty="0" err="1"/>
              <a:t>defnyddwyr</a:t>
            </a: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 err="1"/>
              <a:t>Modelu</a:t>
            </a:r>
            <a:r>
              <a:rPr lang="en-GB" sz="2400" dirty="0"/>
              <a:t> </a:t>
            </a:r>
            <a:r>
              <a:rPr lang="en-GB" sz="2400" dirty="0" err="1"/>
              <a:t>Dosbarthiad</a:t>
            </a:r>
            <a:r>
              <a:rPr lang="en-GB" sz="2400" dirty="0"/>
              <a:t> </a:t>
            </a:r>
            <a:r>
              <a:rPr lang="en-GB" sz="2400" dirty="0" err="1"/>
              <a:t>Rhywogaethau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ddefnyddio</a:t>
            </a:r>
            <a:r>
              <a:rPr lang="en-GB" sz="2400" dirty="0"/>
              <a:t> </a:t>
            </a:r>
            <a:r>
              <a:rPr lang="en-GB" sz="2400" dirty="0" err="1"/>
              <a:t>setiau</a:t>
            </a:r>
            <a:r>
              <a:rPr lang="en-GB" sz="2400" dirty="0"/>
              <a:t> data </a:t>
            </a:r>
            <a:r>
              <a:rPr lang="en-GB" sz="2400" dirty="0" err="1"/>
              <a:t>presennol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lefel</a:t>
            </a:r>
            <a:r>
              <a:rPr lang="en-GB" sz="2400" dirty="0"/>
              <a:t> </a:t>
            </a:r>
            <a:r>
              <a:rPr lang="en-GB" sz="2400" dirty="0" err="1"/>
              <a:t>genedlaethol</a:t>
            </a: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 err="1"/>
              <a:t>Gosod</a:t>
            </a:r>
            <a:r>
              <a:rPr lang="en-GB" sz="2400" dirty="0"/>
              <a:t> </a:t>
            </a:r>
            <a:r>
              <a:rPr lang="en-GB" sz="2400" dirty="0" err="1"/>
              <a:t>modrwyau</a:t>
            </a:r>
            <a:r>
              <a:rPr lang="en-GB" sz="2400" dirty="0"/>
              <a:t> a </a:t>
            </a:r>
            <a:r>
              <a:rPr lang="en-GB" sz="2400" dirty="0" err="1"/>
              <a:t>thagiau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adar</a:t>
            </a:r>
            <a:r>
              <a:rPr lang="en-GB" sz="2400" dirty="0"/>
              <a:t> </a:t>
            </a:r>
            <a:r>
              <a:rPr lang="en-GB" sz="2400" dirty="0" err="1"/>
              <a:t>yng</a:t>
            </a:r>
            <a:r>
              <a:rPr lang="en-GB" sz="2400" dirty="0"/>
              <a:t> </a:t>
            </a:r>
            <a:r>
              <a:rPr lang="en-GB" sz="2400" dirty="0" err="1"/>
              <a:t>Nghymru</a:t>
            </a: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Gwaith </a:t>
            </a:r>
            <a:r>
              <a:rPr lang="en-GB" sz="2400" dirty="0" err="1"/>
              <a:t>casglu</a:t>
            </a:r>
            <a:r>
              <a:rPr lang="en-GB" sz="2400" dirty="0"/>
              <a:t> </a:t>
            </a:r>
            <a:r>
              <a:rPr lang="en-GB" sz="2400" dirty="0" err="1"/>
              <a:t>carthion</a:t>
            </a:r>
            <a:r>
              <a:rPr lang="en-GB" sz="2400" dirty="0"/>
              <a:t> </a:t>
            </a:r>
            <a:r>
              <a:rPr lang="en-GB" sz="2400" dirty="0" err="1"/>
              <a:t>gwyddau</a:t>
            </a:r>
            <a:r>
              <a:rPr lang="en-GB" sz="2400" dirty="0"/>
              <a:t> </a:t>
            </a:r>
            <a:r>
              <a:rPr lang="en-GB" sz="2400" dirty="0" err="1"/>
              <a:t>yng</a:t>
            </a:r>
            <a:r>
              <a:rPr lang="en-GB" sz="2400" dirty="0"/>
              <a:t> </a:t>
            </a:r>
            <a:r>
              <a:rPr lang="en-GB" sz="2400" dirty="0" err="1"/>
              <a:t>Nghymru</a:t>
            </a:r>
            <a:r>
              <a:rPr lang="en-GB" sz="2400" dirty="0"/>
              <a:t> ac </a:t>
            </a:r>
            <a:r>
              <a:rPr lang="en-GB" sz="2400" dirty="0" err="1"/>
              <a:t>Iwerddon</a:t>
            </a: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 err="1"/>
              <a:t>Mapio</a:t>
            </a:r>
            <a:r>
              <a:rPr lang="en-GB" sz="2400" dirty="0"/>
              <a:t> </a:t>
            </a:r>
            <a:r>
              <a:rPr lang="en-GB" sz="2400" dirty="0" err="1"/>
              <a:t>cynefinoedd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ddefnyddio</a:t>
            </a:r>
            <a:r>
              <a:rPr lang="en-GB" sz="2400" dirty="0"/>
              <a:t> </a:t>
            </a:r>
            <a:r>
              <a:rPr lang="en-GB" sz="2400" dirty="0" err="1"/>
              <a:t>lloeren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Iwerddon</a:t>
            </a: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 err="1"/>
              <a:t>Ymgysylltu</a:t>
            </a:r>
            <a:r>
              <a:rPr lang="en-GB" sz="2400" dirty="0"/>
              <a:t> </a:t>
            </a:r>
            <a:r>
              <a:rPr lang="en-GB" sz="2400" dirty="0" err="1"/>
              <a:t>gydag</a:t>
            </a:r>
            <a:r>
              <a:rPr lang="en-GB" sz="2400" dirty="0"/>
              <a:t> </a:t>
            </a:r>
            <a:r>
              <a:rPr lang="en-GB" sz="2400" dirty="0" err="1"/>
              <a:t>ysgolion</a:t>
            </a:r>
            <a:r>
              <a:rPr lang="en-GB" sz="2400" dirty="0"/>
              <a:t> </a:t>
            </a:r>
            <a:r>
              <a:rPr lang="en-GB" sz="2400" dirty="0" err="1"/>
              <a:t>yng</a:t>
            </a:r>
            <a:r>
              <a:rPr lang="en-GB" sz="2400" dirty="0"/>
              <a:t> </a:t>
            </a:r>
            <a:r>
              <a:rPr lang="en-GB" sz="2400" dirty="0" err="1"/>
              <a:t>Nghymru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96380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3688-E7C2-4426-953B-60031759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7650"/>
            <a:ext cx="7620000" cy="828675"/>
          </a:xfrm>
        </p:spPr>
        <p:txBody>
          <a:bodyPr wrap="square" anchor="b">
            <a:normAutofit/>
          </a:bodyPr>
          <a:lstStyle/>
          <a:p>
            <a:r>
              <a:rPr lang="en-GB" sz="4000" dirty="0" err="1"/>
              <a:t>Edrych</a:t>
            </a:r>
            <a:r>
              <a:rPr lang="en-GB" sz="4000" dirty="0"/>
              <a:t> </a:t>
            </a:r>
            <a:r>
              <a:rPr lang="en-GB" sz="4000" dirty="0" err="1"/>
              <a:t>tua’r</a:t>
            </a:r>
            <a:r>
              <a:rPr lang="en-GB" sz="4000" dirty="0"/>
              <a:t> </a:t>
            </a:r>
            <a:r>
              <a:rPr lang="en-GB" sz="4000" dirty="0" err="1"/>
              <a:t>dyfodol</a:t>
            </a:r>
            <a:endParaRPr lang="en-GB" sz="40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20D5987-03B0-4223-876F-D4BCD3800D4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8581" y="1785256"/>
            <a:ext cx="8381136" cy="4285343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Ymgysylltu</a:t>
            </a:r>
            <a:r>
              <a:rPr lang="en-US" sz="2400" dirty="0"/>
              <a:t> </a:t>
            </a:r>
            <a:r>
              <a:rPr lang="en-US" sz="2400" dirty="0" err="1"/>
              <a:t>gyda</a:t>
            </a:r>
            <a:r>
              <a:rPr lang="en-US" sz="2400" dirty="0"/>
              <a:t> </a:t>
            </a:r>
            <a:r>
              <a:rPr lang="en-US" sz="2400" dirty="0" err="1"/>
              <a:t>defnyddwyr</a:t>
            </a:r>
            <a:r>
              <a:rPr lang="en-US" sz="2400" dirty="0"/>
              <a:t> </a:t>
            </a:r>
            <a:r>
              <a:rPr lang="en-US" sz="2400" dirty="0" err="1"/>
              <a:t>posibl</a:t>
            </a:r>
            <a:r>
              <a:rPr lang="en-US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gyfer</a:t>
            </a:r>
            <a:r>
              <a:rPr lang="en-US" sz="2400" dirty="0"/>
              <a:t>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hadnoddau</a:t>
            </a:r>
            <a:r>
              <a:rPr lang="en-US" sz="2400" dirty="0"/>
              <a:t> </a:t>
            </a:r>
            <a:r>
              <a:rPr lang="en-US" sz="2400" dirty="0" err="1"/>
              <a:t>a’n</a:t>
            </a:r>
            <a:r>
              <a:rPr lang="en-US" sz="2400" dirty="0"/>
              <a:t> </a:t>
            </a:r>
            <a:r>
              <a:rPr lang="en-US" sz="2400" dirty="0" err="1"/>
              <a:t>platfform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sicrhau</a:t>
            </a:r>
            <a:r>
              <a:rPr lang="en-US" sz="2400" dirty="0"/>
              <a:t> </a:t>
            </a:r>
            <a:r>
              <a:rPr lang="en-US" sz="2400" dirty="0" err="1"/>
              <a:t>eu</a:t>
            </a:r>
            <a:r>
              <a:rPr lang="en-US" sz="2400" dirty="0"/>
              <a:t> bod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cefnogi</a:t>
            </a:r>
            <a:r>
              <a:rPr lang="en-US" sz="2400" dirty="0"/>
              <a:t> </a:t>
            </a:r>
            <a:r>
              <a:rPr lang="en-US" sz="2400" dirty="0" err="1"/>
              <a:t>penderfyniadau</a:t>
            </a:r>
            <a:r>
              <a:rPr lang="en-US" sz="2400" dirty="0"/>
              <a:t> </a:t>
            </a:r>
            <a:r>
              <a:rPr lang="en-US" sz="2400" dirty="0" err="1"/>
              <a:t>rheoli</a:t>
            </a:r>
            <a:r>
              <a:rPr lang="en-US" sz="2400" dirty="0"/>
              <a:t> </a:t>
            </a:r>
            <a:r>
              <a:rPr lang="en-US" sz="2400" dirty="0" err="1"/>
              <a:t>cynefinoedd</a:t>
            </a:r>
            <a:r>
              <a:rPr lang="en-US" sz="2400" dirty="0"/>
              <a:t> o ran </a:t>
            </a:r>
            <a:r>
              <a:rPr lang="en-US" sz="2400" dirty="0" err="1"/>
              <a:t>yr</a:t>
            </a:r>
            <a:r>
              <a:rPr lang="en-US" sz="2400" dirty="0"/>
              <a:t> </a:t>
            </a:r>
            <a:r>
              <a:rPr lang="en-US" sz="2400" dirty="0" err="1"/>
              <a:t>ardaloedd</a:t>
            </a:r>
            <a:r>
              <a:rPr lang="en-US" sz="2400" dirty="0"/>
              <a:t> </a:t>
            </a:r>
            <a:r>
              <a:rPr lang="en-US" sz="2400" dirty="0" err="1"/>
              <a:t>sy’n</a:t>
            </a:r>
            <a:r>
              <a:rPr lang="en-US" sz="2400" dirty="0"/>
              <a:t> </a:t>
            </a:r>
            <a:r>
              <a:rPr lang="en-US" sz="2400" dirty="0" err="1"/>
              <a:t>agored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effaith</a:t>
            </a:r>
            <a:r>
              <a:rPr lang="en-US" sz="2400" dirty="0"/>
              <a:t> </a:t>
            </a:r>
            <a:r>
              <a:rPr lang="en-US" sz="2400" dirty="0" err="1"/>
              <a:t>newid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yr</a:t>
            </a:r>
            <a:r>
              <a:rPr lang="en-US" sz="2400" dirty="0"/>
              <a:t> </a:t>
            </a:r>
            <a:r>
              <a:rPr lang="en-US" sz="2400" dirty="0" err="1"/>
              <a:t>hinsawdd</a:t>
            </a:r>
            <a:r>
              <a:rPr lang="en-US" sz="2400" dirty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Ymgysylltu</a:t>
            </a:r>
            <a:r>
              <a:rPr lang="en-US" sz="2400" dirty="0"/>
              <a:t> </a:t>
            </a:r>
            <a:r>
              <a:rPr lang="en-US" sz="2400" dirty="0" err="1"/>
              <a:t>gyda</a:t>
            </a:r>
            <a:r>
              <a:rPr lang="en-US" sz="2400" dirty="0"/>
              <a:t> </a:t>
            </a:r>
            <a:r>
              <a:rPr lang="en-US" sz="2400" dirty="0" err="1"/>
              <a:t>phartïon</a:t>
            </a:r>
            <a:r>
              <a:rPr lang="en-US" sz="2400" dirty="0"/>
              <a:t> </a:t>
            </a:r>
            <a:r>
              <a:rPr lang="en-US" sz="2400" dirty="0" err="1"/>
              <a:t>gyda</a:t>
            </a:r>
            <a:r>
              <a:rPr lang="en-US" sz="2400" dirty="0"/>
              <a:t> </a:t>
            </a:r>
            <a:r>
              <a:rPr lang="en-US" sz="2400" dirty="0" err="1"/>
              <a:t>diddordeb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estyn</a:t>
            </a:r>
            <a:r>
              <a:rPr lang="en-US" sz="2400" dirty="0"/>
              <a:t> </a:t>
            </a:r>
            <a:r>
              <a:rPr lang="en-US" sz="2400" dirty="0" err="1"/>
              <a:t>allan</a:t>
            </a:r>
            <a:r>
              <a:rPr lang="en-US" sz="2400" dirty="0"/>
              <a:t> a/neu </a:t>
            </a:r>
            <a:r>
              <a:rPr lang="en-US" sz="2400" dirty="0" err="1"/>
              <a:t>gydweithio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gynnal</a:t>
            </a:r>
            <a:r>
              <a:rPr lang="en-US" sz="2400" dirty="0"/>
              <a:t> </a:t>
            </a:r>
            <a:r>
              <a:rPr lang="en-US" sz="2400" dirty="0" err="1"/>
              <a:t>ymgyrchoedd</a:t>
            </a:r>
            <a:r>
              <a:rPr lang="en-US" sz="2400" dirty="0"/>
              <a:t> </a:t>
            </a:r>
            <a:r>
              <a:rPr lang="en-US" sz="2400" dirty="0" err="1"/>
              <a:t>codi</a:t>
            </a:r>
            <a:r>
              <a:rPr lang="en-US" sz="2400" dirty="0"/>
              <a:t> </a:t>
            </a:r>
            <a:r>
              <a:rPr lang="en-US" sz="2400" dirty="0" err="1"/>
              <a:t>ymwybyddiaeth</a:t>
            </a:r>
            <a:r>
              <a:rPr lang="en-US" sz="2400" dirty="0"/>
              <a:t> </a:t>
            </a:r>
            <a:r>
              <a:rPr lang="en-US" sz="2400" dirty="0" err="1"/>
              <a:t>gyda</a:t>
            </a:r>
            <a:r>
              <a:rPr lang="en-US" sz="2400" dirty="0"/>
              <a:t> </a:t>
            </a:r>
            <a:r>
              <a:rPr lang="en-US" sz="2400" dirty="0" err="1"/>
              <a:t>rhanddeiliaid</a:t>
            </a:r>
            <a:r>
              <a:rPr lang="en-US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hyd</a:t>
            </a:r>
            <a:r>
              <a:rPr lang="en-US" sz="2400" dirty="0"/>
              <a:t> </a:t>
            </a:r>
            <a:r>
              <a:rPr lang="en-US" sz="2400" dirty="0" err="1"/>
              <a:t>yr</a:t>
            </a:r>
            <a:r>
              <a:rPr lang="en-US" sz="2400" dirty="0"/>
              <a:t> </a:t>
            </a:r>
            <a:r>
              <a:rPr lang="en-US" sz="2400" dirty="0" err="1"/>
              <a:t>arfordir</a:t>
            </a:r>
            <a:r>
              <a:rPr lang="en-US" sz="2400" dirty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Gwaith </a:t>
            </a:r>
            <a:r>
              <a:rPr lang="en-US" sz="2400" dirty="0" err="1"/>
              <a:t>pellach</a:t>
            </a:r>
            <a:r>
              <a:rPr lang="en-US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dagio</a:t>
            </a:r>
            <a:r>
              <a:rPr lang="en-US" sz="2400" dirty="0"/>
              <a:t> </a:t>
            </a:r>
            <a:r>
              <a:rPr lang="en-US" sz="2400" dirty="0" err="1"/>
              <a:t>adar</a:t>
            </a:r>
            <a:r>
              <a:rPr lang="en-US" sz="2400" dirty="0"/>
              <a:t>, </a:t>
            </a:r>
            <a:r>
              <a:rPr lang="en-US" sz="2400" dirty="0" err="1"/>
              <a:t>modelu</a:t>
            </a:r>
            <a:r>
              <a:rPr lang="en-US" sz="2400" dirty="0"/>
              <a:t> </a:t>
            </a:r>
            <a:r>
              <a:rPr lang="en-US" sz="2400" dirty="0" err="1"/>
              <a:t>dosbarthiad</a:t>
            </a:r>
            <a:r>
              <a:rPr lang="en-US" sz="2400" dirty="0"/>
              <a:t> </a:t>
            </a:r>
            <a:r>
              <a:rPr lang="en-US" sz="2400" dirty="0" err="1"/>
              <a:t>rhywogaethau</a:t>
            </a:r>
            <a:r>
              <a:rPr lang="en-US" sz="2400" dirty="0"/>
              <a:t>, </a:t>
            </a:r>
            <a:r>
              <a:rPr lang="en-US" sz="2400" dirty="0" err="1"/>
              <a:t>mapio</a:t>
            </a:r>
            <a:r>
              <a:rPr lang="en-US" sz="2400" dirty="0"/>
              <a:t> </a:t>
            </a:r>
            <a:r>
              <a:rPr lang="en-US" sz="2400" dirty="0" err="1"/>
              <a:t>cynefinoedd</a:t>
            </a:r>
            <a:r>
              <a:rPr lang="en-US" sz="2400" dirty="0"/>
              <a:t> a </a:t>
            </a:r>
            <a:r>
              <a:rPr lang="en-US" sz="2400" dirty="0" err="1"/>
              <a:t>deall</a:t>
            </a:r>
            <a:r>
              <a:rPr lang="en-US" sz="2400" dirty="0"/>
              <a:t> </a:t>
            </a:r>
            <a:r>
              <a:rPr lang="en-US" sz="2400" dirty="0" err="1"/>
              <a:t>bregusrwydd</a:t>
            </a:r>
            <a:r>
              <a:rPr lang="en-US" sz="2400" dirty="0"/>
              <a:t> </a:t>
            </a:r>
            <a:r>
              <a:rPr lang="en-US" sz="2400" dirty="0" err="1"/>
              <a:t>cynefinoedd</a:t>
            </a:r>
            <a:r>
              <a:rPr lang="en-US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hyd</a:t>
            </a:r>
            <a:r>
              <a:rPr lang="en-US" sz="2400" dirty="0"/>
              <a:t> </a:t>
            </a:r>
            <a:r>
              <a:rPr lang="en-US" sz="2400" dirty="0" err="1"/>
              <a:t>yr</a:t>
            </a:r>
            <a:r>
              <a:rPr lang="en-US" sz="2400" dirty="0"/>
              <a:t> </a:t>
            </a:r>
            <a:r>
              <a:rPr lang="en-US" sz="2400" dirty="0" err="1"/>
              <a:t>arfordir</a:t>
            </a:r>
            <a:r>
              <a:rPr lang="en-US" sz="2400" dirty="0"/>
              <a:t>.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680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3688-E7C2-4426-953B-60031759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7650"/>
            <a:ext cx="7620000" cy="828675"/>
          </a:xfrm>
        </p:spPr>
        <p:txBody>
          <a:bodyPr wrap="square" anchor="b">
            <a:normAutofit/>
          </a:bodyPr>
          <a:lstStyle/>
          <a:p>
            <a:r>
              <a:rPr lang="en-GB" sz="4000" dirty="0" err="1"/>
              <a:t>Cadw</a:t>
            </a:r>
            <a:r>
              <a:rPr lang="en-GB" sz="4000" dirty="0"/>
              <a:t> </a:t>
            </a:r>
            <a:r>
              <a:rPr lang="en-GB" sz="4000" dirty="0" err="1"/>
              <a:t>mewn</a:t>
            </a:r>
            <a:r>
              <a:rPr lang="en-GB" sz="4000" dirty="0"/>
              <a:t> </a:t>
            </a:r>
            <a:r>
              <a:rPr lang="en-GB" sz="4000" dirty="0" err="1"/>
              <a:t>cysylltiad</a:t>
            </a:r>
            <a:endParaRPr lang="en-GB" sz="40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20D5987-03B0-4223-876F-D4BCD3800D4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8581" y="1785257"/>
            <a:ext cx="4330419" cy="38630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/>
              <a:t>Ewch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https://echoesproj.eu/news/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weld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blogiau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trafod</a:t>
            </a:r>
            <a:r>
              <a:rPr lang="en-US" sz="2400" dirty="0"/>
              <a:t> </a:t>
            </a:r>
            <a:r>
              <a:rPr lang="en-US" sz="2400" dirty="0" err="1"/>
              <a:t>gwahanol</a:t>
            </a:r>
            <a:r>
              <a:rPr lang="en-US" sz="2400" dirty="0"/>
              <a:t> </a:t>
            </a:r>
            <a:r>
              <a:rPr lang="en-US" sz="2400" dirty="0" err="1"/>
              <a:t>becynnau</a:t>
            </a:r>
            <a:r>
              <a:rPr lang="en-US" sz="2400" dirty="0"/>
              <a:t> </a:t>
            </a:r>
            <a:r>
              <a:rPr lang="en-US" sz="2400" dirty="0" err="1"/>
              <a:t>gwaith</a:t>
            </a:r>
            <a:r>
              <a:rPr lang="en-US" sz="2400" dirty="0"/>
              <a:t>, </a:t>
            </a:r>
            <a:r>
              <a:rPr lang="en-US" sz="2400" dirty="0" err="1"/>
              <a:t>ynghyd</a:t>
            </a:r>
            <a:r>
              <a:rPr lang="en-US" sz="2400" dirty="0"/>
              <a:t> ag </a:t>
            </a:r>
            <a:r>
              <a:rPr lang="en-US" sz="2400" dirty="0" err="1"/>
              <a:t>adroddiad</a:t>
            </a:r>
            <a:r>
              <a:rPr lang="en-US" sz="2400" dirty="0"/>
              <a:t> </a:t>
            </a:r>
            <a:r>
              <a:rPr lang="en-US" sz="2400" dirty="0" err="1"/>
              <a:t>arbennig</a:t>
            </a:r>
            <a:r>
              <a:rPr lang="en-US" sz="2400" dirty="0"/>
              <a:t> am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darlunydd</a:t>
            </a:r>
            <a:r>
              <a:rPr lang="en-US" sz="2400" dirty="0"/>
              <a:t>, Laura </a:t>
            </a:r>
            <a:r>
              <a:rPr lang="en-US" sz="2400" dirty="0" err="1"/>
              <a:t>Sorvala</a:t>
            </a:r>
            <a:r>
              <a:rPr lang="en-US" sz="2400" dirty="0"/>
              <a:t>, a </a:t>
            </a:r>
            <a:r>
              <a:rPr lang="en-US" sz="2400" dirty="0" err="1"/>
              <a:t>fu’n</a:t>
            </a:r>
            <a:r>
              <a:rPr lang="en-US" sz="2400" dirty="0"/>
              <a:t> </a:t>
            </a:r>
            <a:r>
              <a:rPr lang="en-US" sz="2400" dirty="0" err="1"/>
              <a:t>darlunio</a:t>
            </a:r>
            <a:r>
              <a:rPr lang="en-US" sz="2400" dirty="0"/>
              <a:t>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digwyddiad</a:t>
            </a:r>
            <a:r>
              <a:rPr lang="en-US" sz="2400" dirty="0"/>
              <a:t> </a:t>
            </a:r>
            <a:r>
              <a:rPr lang="en-US" sz="2400" dirty="0" err="1"/>
              <a:t>lansio</a:t>
            </a:r>
            <a:r>
              <a:rPr lang="en-US" sz="24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4B753-11BE-4289-BCE0-B837949D1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1785257"/>
            <a:ext cx="3592245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3688-E7C2-4426-953B-60031759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7650"/>
            <a:ext cx="7620000" cy="828675"/>
          </a:xfrm>
        </p:spPr>
        <p:txBody>
          <a:bodyPr wrap="square" anchor="b">
            <a:normAutofit/>
          </a:bodyPr>
          <a:lstStyle/>
          <a:p>
            <a:r>
              <a:rPr lang="en-GB" sz="4000" dirty="0" err="1"/>
              <a:t>Cadw</a:t>
            </a:r>
            <a:r>
              <a:rPr lang="en-GB" sz="4000" dirty="0"/>
              <a:t> </a:t>
            </a:r>
            <a:r>
              <a:rPr lang="en-GB" sz="4000" dirty="0" err="1"/>
              <a:t>mewn</a:t>
            </a:r>
            <a:r>
              <a:rPr lang="en-GB" sz="4000" dirty="0"/>
              <a:t> </a:t>
            </a:r>
            <a:r>
              <a:rPr lang="en-GB" sz="4000" dirty="0" err="1"/>
              <a:t>cysylltiad</a:t>
            </a:r>
            <a:endParaRPr lang="en-GB" sz="40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20D5987-03B0-4223-876F-D4BCD3800D4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8581" y="1785257"/>
            <a:ext cx="4330419" cy="38630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/>
              <a:t>Ewch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https://echoesproj.eu/newsletter/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danysgrifio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dderbyn</a:t>
            </a:r>
            <a:r>
              <a:rPr lang="en-US" sz="2400" dirty="0"/>
              <a:t>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Newyddlen</a:t>
            </a:r>
            <a:r>
              <a:rPr lang="en-US" sz="2400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0B1CE-C07A-402B-8AB7-6B6A5205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1334378"/>
            <a:ext cx="3448050" cy="47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582FB4-B20E-4FAF-B44F-8E078534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7650"/>
            <a:ext cx="7620000" cy="828675"/>
          </a:xfrm>
        </p:spPr>
        <p:txBody>
          <a:bodyPr wrap="square" anchor="b">
            <a:normAutofit/>
          </a:bodyPr>
          <a:lstStyle/>
          <a:p>
            <a:r>
              <a:rPr lang="en-GB" sz="4000" dirty="0" err="1"/>
              <a:t>Cadw</a:t>
            </a:r>
            <a:r>
              <a:rPr lang="en-GB" sz="4000" dirty="0"/>
              <a:t> </a:t>
            </a:r>
            <a:r>
              <a:rPr lang="en-GB" sz="4000" dirty="0" err="1"/>
              <a:t>mewn</a:t>
            </a:r>
            <a:r>
              <a:rPr lang="en-GB" sz="4000" dirty="0"/>
              <a:t> </a:t>
            </a:r>
            <a:r>
              <a:rPr lang="en-GB" sz="4000" dirty="0" err="1"/>
              <a:t>cysylltiad</a:t>
            </a:r>
            <a:endParaRPr lang="en-GB" sz="4000" dirty="0"/>
          </a:p>
        </p:txBody>
      </p:sp>
      <p:pic>
        <p:nvPicPr>
          <p:cNvPr id="1026" name="Picture 2" descr="Help Center">
            <a:extLst>
              <a:ext uri="{FF2B5EF4-FFF2-40B4-BE49-F238E27FC236}">
                <a16:creationId xmlns:a16="http://schemas.microsoft.com/office/drawing/2014/main" id="{65406809-A28B-4CB9-8F01-C36654690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0" y="2550059"/>
            <a:ext cx="2828414" cy="28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C0DE5-6491-4EBF-8EFD-E83D4FEBB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44" y="2349500"/>
            <a:ext cx="3492640" cy="324137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1D57A2-4D0D-4EC5-8F44-8B7B68C757D1}"/>
              </a:ext>
            </a:extLst>
          </p:cNvPr>
          <p:cNvSpPr txBox="1">
            <a:spLocks/>
          </p:cNvSpPr>
          <p:nvPr/>
        </p:nvSpPr>
        <p:spPr>
          <a:xfrm>
            <a:off x="368581" y="1785257"/>
            <a:ext cx="7784819" cy="564243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dirty="0"/>
              <a:t>Ac </a:t>
            </a:r>
            <a:r>
              <a:rPr lang="en-GB" sz="2400" dirty="0" err="1"/>
              <a:t>wrth</a:t>
            </a:r>
            <a:r>
              <a:rPr lang="en-GB" sz="2400" dirty="0"/>
              <a:t> </a:t>
            </a:r>
            <a:r>
              <a:rPr lang="en-GB" sz="2400" dirty="0" err="1"/>
              <a:t>gwrs</a:t>
            </a:r>
            <a:r>
              <a:rPr lang="en-GB" sz="2400" dirty="0"/>
              <a:t>, </a:t>
            </a:r>
            <a:r>
              <a:rPr lang="en-GB" sz="2400" dirty="0" err="1"/>
              <a:t>gallwch</a:t>
            </a:r>
            <a:r>
              <a:rPr lang="en-GB" sz="2400" dirty="0"/>
              <a:t> </a:t>
            </a:r>
            <a:r>
              <a:rPr lang="en-GB" sz="2400" dirty="0" err="1"/>
              <a:t>ddod</a:t>
            </a:r>
            <a:r>
              <a:rPr lang="en-GB" sz="2400" dirty="0"/>
              <a:t> o </a:t>
            </a:r>
            <a:r>
              <a:rPr lang="en-GB" sz="2400" dirty="0" err="1"/>
              <a:t>hyd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ni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y </a:t>
            </a:r>
            <a:r>
              <a:rPr lang="en-GB" sz="2400" dirty="0" err="1"/>
              <a:t>cyfryngau</a:t>
            </a:r>
            <a:r>
              <a:rPr lang="en-GB" sz="2400" dirty="0"/>
              <a:t> </a:t>
            </a:r>
            <a:r>
              <a:rPr lang="en-GB" sz="2400" dirty="0" err="1"/>
              <a:t>cymdeithasol</a:t>
            </a:r>
            <a:r>
              <a:rPr lang="en-GB" sz="2400" dirty="0"/>
              <a:t>!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38E8AD-B271-413B-884A-11A9073FC40E}"/>
              </a:ext>
            </a:extLst>
          </p:cNvPr>
          <p:cNvSpPr txBox="1">
            <a:spLocks/>
          </p:cNvSpPr>
          <p:nvPr/>
        </p:nvSpPr>
        <p:spPr>
          <a:xfrm>
            <a:off x="961236" y="4826069"/>
            <a:ext cx="2704819" cy="564243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@ECHOESproj</a:t>
            </a:r>
          </a:p>
        </p:txBody>
      </p:sp>
    </p:spTree>
    <p:extLst>
      <p:ext uri="{BB962C8B-B14F-4D97-AF65-F5344CB8AC3E}">
        <p14:creationId xmlns:p14="http://schemas.microsoft.com/office/powerpoint/2010/main" val="1188764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582FB4-B20E-4FAF-B44F-8E078534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7650"/>
            <a:ext cx="7620000" cy="828675"/>
          </a:xfrm>
        </p:spPr>
        <p:txBody>
          <a:bodyPr wrap="square" anchor="b">
            <a:normAutofit/>
          </a:bodyPr>
          <a:lstStyle/>
          <a:p>
            <a:r>
              <a:rPr lang="en-GB" sz="4000" dirty="0" err="1"/>
              <a:t>Cadw</a:t>
            </a:r>
            <a:r>
              <a:rPr lang="en-GB" sz="4000" dirty="0"/>
              <a:t> </a:t>
            </a:r>
            <a:r>
              <a:rPr lang="en-GB" sz="4000" dirty="0" err="1"/>
              <a:t>mewn</a:t>
            </a:r>
            <a:r>
              <a:rPr lang="en-GB" sz="4000" dirty="0"/>
              <a:t> </a:t>
            </a:r>
            <a:r>
              <a:rPr lang="en-GB" sz="4000" dirty="0" err="1"/>
              <a:t>cysylltiad</a:t>
            </a:r>
            <a:endParaRPr lang="en-GB" sz="40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1D57A2-4D0D-4EC5-8F44-8B7B68C757D1}"/>
              </a:ext>
            </a:extLst>
          </p:cNvPr>
          <p:cNvSpPr txBox="1">
            <a:spLocks/>
          </p:cNvSpPr>
          <p:nvPr/>
        </p:nvSpPr>
        <p:spPr>
          <a:xfrm>
            <a:off x="368581" y="1785257"/>
            <a:ext cx="7784819" cy="564243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2A273A"/>
                </a:solidFill>
                <a:uFillTx/>
                <a:latin typeface="+mn-lt"/>
                <a:ea typeface="Open Sans" pitchFamily="34"/>
                <a:cs typeface="Open Sans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dirty="0"/>
              <a:t>Ac </a:t>
            </a:r>
            <a:r>
              <a:rPr lang="en-GB" sz="2400" dirty="0" err="1"/>
              <a:t>wrth</a:t>
            </a:r>
            <a:r>
              <a:rPr lang="en-GB" sz="2400" dirty="0"/>
              <a:t> </a:t>
            </a:r>
            <a:r>
              <a:rPr lang="en-GB" sz="2400" dirty="0" err="1"/>
              <a:t>gwrs</a:t>
            </a:r>
            <a:r>
              <a:rPr lang="en-GB" sz="2400" dirty="0"/>
              <a:t>, </a:t>
            </a:r>
            <a:r>
              <a:rPr lang="en-GB" sz="2400" dirty="0" err="1"/>
              <a:t>gallwch</a:t>
            </a:r>
            <a:r>
              <a:rPr lang="en-GB" sz="2400" dirty="0"/>
              <a:t> </a:t>
            </a:r>
            <a:r>
              <a:rPr lang="en-GB" sz="2400" dirty="0" err="1"/>
              <a:t>ddod</a:t>
            </a:r>
            <a:r>
              <a:rPr lang="en-GB" sz="2400" dirty="0"/>
              <a:t> o </a:t>
            </a:r>
            <a:r>
              <a:rPr lang="en-GB" sz="2400" dirty="0" err="1"/>
              <a:t>hyd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ni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y </a:t>
            </a:r>
            <a:r>
              <a:rPr lang="en-GB" sz="2400" dirty="0" err="1"/>
              <a:t>cyfryngau</a:t>
            </a:r>
            <a:r>
              <a:rPr lang="en-GB" sz="2400" dirty="0"/>
              <a:t> </a:t>
            </a:r>
            <a:r>
              <a:rPr lang="en-GB" sz="2400" dirty="0" err="1"/>
              <a:t>cymdeithasol</a:t>
            </a:r>
            <a:r>
              <a:rPr lang="en-GB" sz="2400" dirty="0"/>
              <a:t>!</a:t>
            </a:r>
          </a:p>
        </p:txBody>
      </p:sp>
      <p:pic>
        <p:nvPicPr>
          <p:cNvPr id="7" name="Picture 4" descr="Facebook data center a major contributor to N.M. clean energy goals - Smart  Energy Decisions">
            <a:extLst>
              <a:ext uri="{FF2B5EF4-FFF2-40B4-BE49-F238E27FC236}">
                <a16:creationId xmlns:a16="http://schemas.microsoft.com/office/drawing/2014/main" id="{53ADC802-127D-460F-A2EE-DE911D85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3" y="3058432"/>
            <a:ext cx="2758429" cy="22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FCB7E0-8F65-429D-A6A2-29992D9D5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5" y="2295450"/>
            <a:ext cx="4572000" cy="2675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51ECF-5428-435F-89D8-85BBE4E65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506" y="3429000"/>
            <a:ext cx="4813300" cy="24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638A6-7C68-46E5-801A-1ABAB790610C}"/>
              </a:ext>
            </a:extLst>
          </p:cNvPr>
          <p:cNvSpPr txBox="1"/>
          <p:nvPr/>
        </p:nvSpPr>
        <p:spPr>
          <a:xfrm>
            <a:off x="262419" y="1922914"/>
            <a:ext cx="8448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+mj-lt"/>
              </a:rPr>
              <a:t>Diolch</a:t>
            </a:r>
            <a:r>
              <a:rPr lang="en-GB" sz="4000" dirty="0">
                <a:latin typeface="+mj-lt"/>
              </a:rPr>
              <a:t> am </a:t>
            </a:r>
            <a:r>
              <a:rPr lang="en-GB" sz="4000" dirty="0" err="1">
                <a:latin typeface="+mj-lt"/>
              </a:rPr>
              <a:t>wylio</a:t>
            </a:r>
            <a:r>
              <a:rPr lang="en-GB" sz="4000" dirty="0"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069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3688-E7C2-4426-953B-60031759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7650"/>
            <a:ext cx="7620000" cy="828675"/>
          </a:xfrm>
        </p:spPr>
        <p:txBody>
          <a:bodyPr wrap="square" anchor="b">
            <a:normAutofit/>
          </a:bodyPr>
          <a:lstStyle/>
          <a:p>
            <a:r>
              <a:rPr lang="en-GB" sz="4000" dirty="0" err="1"/>
              <a:t>Amlinelliad</a:t>
            </a:r>
            <a:r>
              <a:rPr lang="en-GB" sz="4000" dirty="0"/>
              <a:t> </a:t>
            </a:r>
            <a:r>
              <a:rPr lang="en-GB" sz="4000" dirty="0" err="1"/>
              <a:t>o’r</a:t>
            </a:r>
            <a:r>
              <a:rPr lang="en-GB" sz="4000" dirty="0"/>
              <a:t> </a:t>
            </a:r>
            <a:r>
              <a:rPr lang="en-GB" sz="4000" dirty="0" err="1"/>
              <a:t>Cyflwyniad</a:t>
            </a:r>
            <a:endParaRPr lang="en-GB" sz="40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20D5987-03B0-4223-876F-D4BCD3800D4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8581" y="1785257"/>
            <a:ext cx="8381136" cy="3863068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Cyllid</a:t>
            </a:r>
            <a:r>
              <a:rPr lang="en-US" sz="3200" dirty="0"/>
              <a:t> a </a:t>
            </a:r>
            <a:r>
              <a:rPr lang="en-US" sz="3200" dirty="0" err="1"/>
              <a:t>throsolwg</a:t>
            </a:r>
            <a:r>
              <a:rPr lang="en-US" sz="3200" dirty="0"/>
              <a:t> </a:t>
            </a:r>
            <a:r>
              <a:rPr lang="en-US" sz="3200" dirty="0" err="1"/>
              <a:t>o’r</a:t>
            </a:r>
            <a:r>
              <a:rPr lang="en-US" sz="3200" dirty="0"/>
              <a:t> </a:t>
            </a:r>
            <a:r>
              <a:rPr lang="en-US" sz="3200" dirty="0" err="1"/>
              <a:t>prosiect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Cynnydd</a:t>
            </a:r>
            <a:r>
              <a:rPr lang="en-US" sz="3200" dirty="0"/>
              <a:t> </a:t>
            </a:r>
            <a:r>
              <a:rPr lang="en-US" sz="3200" dirty="0" err="1"/>
              <a:t>hyd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hyn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Edrych</a:t>
            </a:r>
            <a:r>
              <a:rPr lang="en-US" sz="3200" dirty="0"/>
              <a:t> </a:t>
            </a:r>
            <a:r>
              <a:rPr lang="en-US" sz="3200" dirty="0" err="1"/>
              <a:t>tua’r</a:t>
            </a:r>
            <a:r>
              <a:rPr lang="en-US" sz="3200" dirty="0"/>
              <a:t> </a:t>
            </a:r>
            <a:r>
              <a:rPr lang="en-US" sz="3200" dirty="0" err="1"/>
              <a:t>dyfodol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Sut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gysylltu</a:t>
            </a:r>
            <a:r>
              <a:rPr lang="en-US" sz="3200" dirty="0"/>
              <a:t> â </a:t>
            </a:r>
            <a:r>
              <a:rPr lang="en-US" sz="3200" dirty="0" err="1"/>
              <a:t>ni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687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87AB7-0E51-4B81-B92F-97F47E3B1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469900"/>
            <a:ext cx="5316537" cy="53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89C5B4-3907-49B7-B11D-9387B1DD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Project Partners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857F41-446F-4CCA-BE8E-ED513F062996}"/>
              </a:ext>
            </a:extLst>
          </p:cNvPr>
          <p:cNvSpPr/>
          <p:nvPr/>
        </p:nvSpPr>
        <p:spPr>
          <a:xfrm>
            <a:off x="227928" y="5930900"/>
            <a:ext cx="8725572" cy="798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14A89-D422-487A-AD49-CAD4A12BA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942" y="1557741"/>
            <a:ext cx="5188115" cy="500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37208-E2CB-475E-8B3D-4BA1D044F31C}"/>
              </a:ext>
            </a:extLst>
          </p:cNvPr>
          <p:cNvSpPr txBox="1"/>
          <p:nvPr/>
        </p:nvSpPr>
        <p:spPr>
          <a:xfrm>
            <a:off x="6235700" y="5344674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Rhagor</a:t>
            </a:r>
            <a:r>
              <a:rPr lang="en-GB" sz="2800" dirty="0"/>
              <a:t> o </a:t>
            </a:r>
            <a:r>
              <a:rPr lang="en-GB" sz="2800" dirty="0" err="1"/>
              <a:t>fanylion</a:t>
            </a:r>
            <a:r>
              <a:rPr lang="en-GB" sz="2800" dirty="0"/>
              <a:t>:</a:t>
            </a:r>
          </a:p>
          <a:p>
            <a:pPr algn="ctr"/>
            <a:r>
              <a:rPr lang="en-GB" sz="2800" dirty="0"/>
              <a:t>Echoesproj.eu</a:t>
            </a:r>
          </a:p>
        </p:txBody>
      </p:sp>
    </p:spTree>
    <p:extLst>
      <p:ext uri="{BB962C8B-B14F-4D97-AF65-F5344CB8AC3E}">
        <p14:creationId xmlns:p14="http://schemas.microsoft.com/office/powerpoint/2010/main" val="295748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2E1217-9ECB-487A-AFCA-6A07521810C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2838" y="2088576"/>
            <a:ext cx="3015062" cy="1734124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/>
              <a:t>Rhagor</a:t>
            </a:r>
            <a:r>
              <a:rPr lang="en-GB" sz="2800" dirty="0"/>
              <a:t> o </a:t>
            </a:r>
            <a:r>
              <a:rPr lang="en-GB" sz="2800" dirty="0" err="1"/>
              <a:t>fanylion</a:t>
            </a:r>
            <a:r>
              <a:rPr lang="en-GB" sz="2800" dirty="0"/>
              <a:t>:</a:t>
            </a:r>
          </a:p>
          <a:p>
            <a:pPr algn="ctr"/>
            <a:r>
              <a:rPr lang="en-GB" sz="2800" dirty="0"/>
              <a:t>Echoesproj.eu</a:t>
            </a:r>
          </a:p>
          <a:p>
            <a:endParaRPr lang="en-GB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857F41-446F-4CCA-BE8E-ED513F062996}"/>
              </a:ext>
            </a:extLst>
          </p:cNvPr>
          <p:cNvSpPr/>
          <p:nvPr/>
        </p:nvSpPr>
        <p:spPr>
          <a:xfrm>
            <a:off x="227928" y="5930900"/>
            <a:ext cx="8725572" cy="798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B6C3C43C-C2DF-482A-8BC8-C7AB2CBA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28" y="128331"/>
            <a:ext cx="7639722" cy="966218"/>
          </a:xfrm>
        </p:spPr>
        <p:txBody>
          <a:bodyPr>
            <a:normAutofit/>
          </a:bodyPr>
          <a:lstStyle/>
          <a:p>
            <a:r>
              <a:rPr lang="en-GB" sz="4000" dirty="0"/>
              <a:t>ECHOES 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D2C03-FA2D-4166-A960-9AA65759E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2235200"/>
            <a:ext cx="4470400" cy="27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13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9665-E397-4C2E-98E7-37B48AAB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Stakeholders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1F90026-A115-4125-B302-F25472110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69" y="1769793"/>
            <a:ext cx="1790700" cy="847725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028B2F3-5623-40D6-9114-3879CABEE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4" y="4379623"/>
            <a:ext cx="3826714" cy="505126"/>
          </a:xfrm>
          <a:prstGeom prst="rect">
            <a:avLst/>
          </a:prstGeom>
        </p:spPr>
      </p:pic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725E786-C6C1-4658-A07E-040810769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63" y="2993794"/>
            <a:ext cx="1828800" cy="7620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53896C-5B95-440E-92CF-1F9636FD5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23" y="2821578"/>
            <a:ext cx="1808599" cy="122103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8B88D3-4948-417E-BA57-0428A12EE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4" y="2993794"/>
            <a:ext cx="2157988" cy="969156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91503DB-3B8E-4908-A3D6-6E45160B2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24" y="2688629"/>
            <a:ext cx="2265664" cy="1353982"/>
          </a:xfrm>
          <a:prstGeom prst="rect">
            <a:avLst/>
          </a:prstGeom>
        </p:spPr>
      </p:pic>
      <p:pic>
        <p:nvPicPr>
          <p:cNvPr id="10" name="Picture 9" descr="A close up of a screen&#10;&#10;Description automatically generated">
            <a:extLst>
              <a:ext uri="{FF2B5EF4-FFF2-40B4-BE49-F238E27FC236}">
                <a16:creationId xmlns:a16="http://schemas.microsoft.com/office/drawing/2014/main" id="{DF8574BF-4FC1-401B-A9B9-BDCABD22A2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18" y="5301422"/>
            <a:ext cx="3302073" cy="615091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7917D8A9-7E33-4D5C-8FB8-F14413A266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28" y="1567842"/>
            <a:ext cx="1582806" cy="1120787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F76AE5BE-46A4-4CC9-BADD-B304BAE2F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649" y="4463780"/>
            <a:ext cx="1472002" cy="964118"/>
          </a:xfrm>
          <a:prstGeom prst="rect">
            <a:avLst/>
          </a:prstGeom>
        </p:spPr>
      </p:pic>
      <p:pic>
        <p:nvPicPr>
          <p:cNvPr id="13" name="Picture 12" descr="A picture containing cat, animal, sitting, bird&#10;&#10;Description automatically generated">
            <a:extLst>
              <a:ext uri="{FF2B5EF4-FFF2-40B4-BE49-F238E27FC236}">
                <a16:creationId xmlns:a16="http://schemas.microsoft.com/office/drawing/2014/main" id="{A01CD59E-C49B-4E8A-BF1F-C900C3E171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01" y="1595115"/>
            <a:ext cx="1365320" cy="1022403"/>
          </a:xfrm>
          <a:prstGeom prst="rect">
            <a:avLst/>
          </a:prstGeom>
        </p:spPr>
      </p:pic>
      <p:pic>
        <p:nvPicPr>
          <p:cNvPr id="14" name="Picture 13" descr="A picture containing flower&#10;&#10;Description automatically generated">
            <a:extLst>
              <a:ext uri="{FF2B5EF4-FFF2-40B4-BE49-F238E27FC236}">
                <a16:creationId xmlns:a16="http://schemas.microsoft.com/office/drawing/2014/main" id="{7B40B63D-B56A-4BD1-8A43-D27182597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45" y="4167741"/>
            <a:ext cx="2932577" cy="8428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347608-6E37-4352-B6C4-90606E262D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6332" y="1666901"/>
            <a:ext cx="1919699" cy="8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0788C-A8A6-4EB1-A43D-1AADFF51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33" y="230696"/>
            <a:ext cx="7683652" cy="851483"/>
          </a:xfrm>
        </p:spPr>
        <p:txBody>
          <a:bodyPr>
            <a:normAutofit/>
          </a:bodyPr>
          <a:lstStyle/>
          <a:p>
            <a:r>
              <a:rPr lang="en-GB" sz="4000" dirty="0"/>
              <a:t>Project Overview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92D9539A-23EB-4461-8A6D-A7D958FC9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64" y="1646544"/>
            <a:ext cx="2834846" cy="21261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182B9DC-CACA-49C4-9AAA-046920D39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07" y="1646544"/>
            <a:ext cx="2834846" cy="21261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191AC92-92D3-409B-B349-3CAB9A6B8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64" y="3921005"/>
            <a:ext cx="2834846" cy="21261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E0047570-FAC0-4BDA-BE4F-0EA05BC7F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07" y="3921005"/>
            <a:ext cx="2834846" cy="21261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Graphic 17" descr="Badge 1">
            <a:extLst>
              <a:ext uri="{FF2B5EF4-FFF2-40B4-BE49-F238E27FC236}">
                <a16:creationId xmlns:a16="http://schemas.microsoft.com/office/drawing/2014/main" id="{5080AF90-AB46-4B82-8C2C-F6E911C74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6955" y="1498217"/>
            <a:ext cx="559183" cy="559183"/>
          </a:xfrm>
          <a:prstGeom prst="rect">
            <a:avLst/>
          </a:prstGeom>
        </p:spPr>
      </p:pic>
      <p:pic>
        <p:nvPicPr>
          <p:cNvPr id="19" name="Graphic 18" descr="Badge">
            <a:extLst>
              <a:ext uri="{FF2B5EF4-FFF2-40B4-BE49-F238E27FC236}">
                <a16:creationId xmlns:a16="http://schemas.microsoft.com/office/drawing/2014/main" id="{535C9AA5-57E8-44E9-A983-981B8C611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2000" y="1498216"/>
            <a:ext cx="559183" cy="559183"/>
          </a:xfrm>
          <a:prstGeom prst="rect">
            <a:avLst/>
          </a:prstGeom>
        </p:spPr>
      </p:pic>
      <p:pic>
        <p:nvPicPr>
          <p:cNvPr id="20" name="Graphic 19" descr="Badge 3">
            <a:extLst>
              <a:ext uri="{FF2B5EF4-FFF2-40B4-BE49-F238E27FC236}">
                <a16:creationId xmlns:a16="http://schemas.microsoft.com/office/drawing/2014/main" id="{899C168D-0495-4B09-BFBA-73AEDE5E3C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5586" y="3772678"/>
            <a:ext cx="559183" cy="559183"/>
          </a:xfrm>
          <a:prstGeom prst="rect">
            <a:avLst/>
          </a:prstGeom>
        </p:spPr>
      </p:pic>
      <p:pic>
        <p:nvPicPr>
          <p:cNvPr id="21" name="Graphic 20" descr="Badge 4">
            <a:extLst>
              <a:ext uri="{FF2B5EF4-FFF2-40B4-BE49-F238E27FC236}">
                <a16:creationId xmlns:a16="http://schemas.microsoft.com/office/drawing/2014/main" id="{48F7F623-13BD-4A54-B60D-9D783FAA91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39745" y="3772677"/>
            <a:ext cx="559183" cy="5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1569-A7E8-42DC-A760-809CC3E8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84" y="0"/>
            <a:ext cx="6425303" cy="1093879"/>
          </a:xfrm>
        </p:spPr>
        <p:txBody>
          <a:bodyPr wrap="square" anchor="b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0" i="0" strike="noStrike" cap="none" normalizeH="0" baseline="0" dirty="0" err="1">
                <a:ln>
                  <a:noFill/>
                </a:ln>
                <a:effectLst/>
              </a:rPr>
              <a:t>Amcanion</a:t>
            </a:r>
            <a:r>
              <a:rPr kumimoji="0" lang="en-GB" altLang="en-US" sz="4000" b="0" i="0" strike="noStrike" cap="none" normalizeH="0" baseline="0" dirty="0">
                <a:ln>
                  <a:noFill/>
                </a:ln>
                <a:effectLst/>
              </a:rPr>
              <a:t> ECHOES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F584F-9F36-4B07-880F-0D5558E8FCF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113139" y="1739900"/>
            <a:ext cx="4767662" cy="4000500"/>
          </a:xfrm>
        </p:spPr>
        <p:txBody>
          <a:bodyPr wrap="square" anchor="t">
            <a:normAutofit/>
          </a:bodyPr>
          <a:lstStyle/>
          <a:p>
            <a:pPr algn="ctr"/>
            <a:r>
              <a:rPr lang="en-GB" sz="2400" i="1" dirty="0" err="1">
                <a:effectLst/>
              </a:rPr>
              <a:t>Cynyddu</a:t>
            </a:r>
            <a:r>
              <a:rPr lang="en-GB" sz="2400" i="1" dirty="0">
                <a:effectLst/>
              </a:rPr>
              <a:t> </a:t>
            </a:r>
            <a:r>
              <a:rPr lang="en-GB" sz="2400" i="1" dirty="0" err="1">
                <a:effectLst/>
              </a:rPr>
              <a:t>lefelau</a:t>
            </a:r>
            <a:r>
              <a:rPr lang="en-GB" sz="2400" i="1" dirty="0">
                <a:effectLst/>
              </a:rPr>
              <a:t> </a:t>
            </a:r>
            <a:r>
              <a:rPr lang="en-GB" sz="2400" i="1" dirty="0" err="1">
                <a:effectLst/>
              </a:rPr>
              <a:t>gwybodaeth</a:t>
            </a:r>
            <a:r>
              <a:rPr lang="en-GB" sz="2400" i="1" dirty="0">
                <a:effectLst/>
              </a:rPr>
              <a:t> </a:t>
            </a:r>
            <a:r>
              <a:rPr lang="en-GB" sz="2400" i="1" dirty="0" err="1">
                <a:effectLst/>
              </a:rPr>
              <a:t>ynglŷn</a:t>
            </a:r>
            <a:r>
              <a:rPr lang="en-GB" sz="2400" i="1" dirty="0">
                <a:effectLst/>
              </a:rPr>
              <a:t> </a:t>
            </a:r>
            <a:r>
              <a:rPr lang="en-GB" sz="2400" i="1" dirty="0"/>
              <a:t>ag </a:t>
            </a:r>
            <a:r>
              <a:rPr lang="en-GB" sz="2400" i="1" dirty="0" err="1"/>
              <a:t>addasu</a:t>
            </a:r>
            <a:r>
              <a:rPr lang="en-GB" sz="2400" i="1" dirty="0"/>
              <a:t> </a:t>
            </a:r>
            <a:r>
              <a:rPr lang="en-GB" sz="2400" i="1" dirty="0" err="1"/>
              <a:t>i’r</a:t>
            </a:r>
            <a:r>
              <a:rPr lang="en-GB" sz="2400" i="1" dirty="0"/>
              <a:t> </a:t>
            </a:r>
            <a:r>
              <a:rPr lang="en-GB" sz="2400" i="1" dirty="0" err="1"/>
              <a:t>newid</a:t>
            </a:r>
            <a:r>
              <a:rPr lang="en-GB" sz="2400" i="1" dirty="0"/>
              <a:t> </a:t>
            </a:r>
            <a:r>
              <a:rPr lang="en-GB" sz="2400" i="1" dirty="0" err="1"/>
              <a:t>yn</a:t>
            </a:r>
            <a:r>
              <a:rPr lang="en-GB" sz="2400" i="1" dirty="0"/>
              <a:t> </a:t>
            </a:r>
            <a:r>
              <a:rPr lang="en-GB" sz="2400" i="1" dirty="0" err="1"/>
              <a:t>yr</a:t>
            </a:r>
            <a:r>
              <a:rPr lang="en-GB" sz="2400" i="1" dirty="0"/>
              <a:t> </a:t>
            </a:r>
            <a:r>
              <a:rPr lang="en-GB" sz="2400" i="1" dirty="0" err="1"/>
              <a:t>hinsawdd</a:t>
            </a:r>
            <a:r>
              <a:rPr lang="en-GB" sz="2400" i="1" dirty="0"/>
              <a:t> </a:t>
            </a:r>
            <a:r>
              <a:rPr lang="en-GB" sz="2400" i="1" dirty="0" err="1"/>
              <a:t>ymysg</a:t>
            </a:r>
            <a:r>
              <a:rPr lang="en-GB" sz="2400" i="1" dirty="0"/>
              <a:t> </a:t>
            </a:r>
            <a:r>
              <a:rPr lang="en-GB" sz="2400" i="1" dirty="0" err="1"/>
              <a:t>cymunedau</a:t>
            </a:r>
            <a:r>
              <a:rPr lang="en-GB" sz="2400" i="1" dirty="0"/>
              <a:t> a </a:t>
            </a:r>
            <a:r>
              <a:rPr lang="en-GB" sz="2400" i="1" dirty="0" err="1"/>
              <a:t>rhanddeiliaid</a:t>
            </a:r>
            <a:r>
              <a:rPr lang="en-GB" sz="2400" i="1" dirty="0"/>
              <a:t> </a:t>
            </a:r>
            <a:r>
              <a:rPr lang="en-GB" sz="2400" i="1" dirty="0" err="1"/>
              <a:t>ar</a:t>
            </a:r>
            <a:r>
              <a:rPr lang="en-GB" sz="2400" i="1" dirty="0"/>
              <a:t> </a:t>
            </a:r>
            <a:r>
              <a:rPr lang="en-GB" sz="2400" i="1" dirty="0" err="1"/>
              <a:t>arfordiroedd</a:t>
            </a:r>
            <a:r>
              <a:rPr lang="en-GB" sz="2400" i="1" dirty="0"/>
              <a:t> </a:t>
            </a:r>
            <a:r>
              <a:rPr lang="en-GB" sz="2400" i="1" dirty="0" err="1"/>
              <a:t>Môr</a:t>
            </a:r>
            <a:r>
              <a:rPr lang="en-GB" sz="2400" i="1" dirty="0"/>
              <a:t> </a:t>
            </a:r>
            <a:r>
              <a:rPr lang="en-GB" sz="2400" i="1" dirty="0" err="1"/>
              <a:t>Iwerddon</a:t>
            </a:r>
            <a:r>
              <a:rPr lang="en-GB" sz="2400" i="1" dirty="0"/>
              <a:t>.</a:t>
            </a:r>
            <a:endParaRPr lang="en-GB" sz="1800" dirty="0">
              <a:effectLst/>
            </a:endParaRPr>
          </a:p>
          <a:p>
            <a:pPr algn="ctr"/>
            <a:endParaRPr lang="en-GB" sz="1800" dirty="0"/>
          </a:p>
          <a:p>
            <a:pPr algn="ctr"/>
            <a:endParaRPr lang="en-GB" sz="1800" dirty="0">
              <a:effectLst/>
            </a:endParaRPr>
          </a:p>
          <a:p>
            <a:pPr algn="ctr"/>
            <a:endParaRPr lang="en-GB" sz="1800" dirty="0"/>
          </a:p>
          <a:p>
            <a:pPr algn="ctr"/>
            <a:endParaRPr lang="en-GB" sz="1800" dirty="0">
              <a:effectLst/>
            </a:endParaRPr>
          </a:p>
          <a:p>
            <a:pPr algn="ctr"/>
            <a:r>
              <a:rPr lang="en-GB" i="1" dirty="0">
                <a:effectLst/>
              </a:rPr>
              <a:t>Mae </a:t>
            </a:r>
            <a:r>
              <a:rPr lang="en-GB" i="1" dirty="0" err="1">
                <a:effectLst/>
              </a:rPr>
              <a:t>hyn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wedi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cael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ei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rannu’n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bedwar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amcan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gweithredol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gwahanol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sy’n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gysylltiedig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â’i</a:t>
            </a:r>
            <a:r>
              <a:rPr lang="en-GB" i="1" dirty="0">
                <a:effectLst/>
              </a:rPr>
              <a:t> </a:t>
            </a:r>
            <a:r>
              <a:rPr lang="en-GB" i="1" dirty="0" err="1">
                <a:effectLst/>
              </a:rPr>
              <a:t>gilydd</a:t>
            </a:r>
            <a:r>
              <a:rPr lang="en-GB" i="1" dirty="0">
                <a:effectLst/>
              </a:rPr>
              <a:t>.</a:t>
            </a:r>
            <a:endParaRPr lang="en-GB" i="1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457954E-AE36-4B7A-82F1-4F9618AA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104" y="3429000"/>
            <a:ext cx="1585732" cy="15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EEC9A8A-DAA0-4F23-86AB-44FBBB17F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63" y="2605291"/>
            <a:ext cx="1585731" cy="158573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9F1E23D-72AD-4BA1-9D18-3530F952E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84" y="2587220"/>
            <a:ext cx="1585731" cy="1585731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D2B10C-5CC7-4D41-A5F2-3470EAFF8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53" y="2605291"/>
            <a:ext cx="1585731" cy="1585731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3A6C007-5507-4571-9E26-B5C15C1EA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74" y="2596255"/>
            <a:ext cx="1585731" cy="15857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B119BB-22A6-4675-9A64-F2FA4CA6DDE5}"/>
              </a:ext>
            </a:extLst>
          </p:cNvPr>
          <p:cNvSpPr txBox="1"/>
          <p:nvPr/>
        </p:nvSpPr>
        <p:spPr>
          <a:xfrm>
            <a:off x="914400" y="4332813"/>
            <a:ext cx="194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Ymwybyddiaeth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6AEF22-B70C-44B1-8C00-43C0B5CDBB11}"/>
              </a:ext>
            </a:extLst>
          </p:cNvPr>
          <p:cNvSpPr txBox="1"/>
          <p:nvPr/>
        </p:nvSpPr>
        <p:spPr>
          <a:xfrm>
            <a:off x="4649391" y="4313684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Tystiolaeth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31CC67-CABC-41BC-8BB4-29145864652A}"/>
              </a:ext>
            </a:extLst>
          </p:cNvPr>
          <p:cNvSpPr txBox="1"/>
          <p:nvPr/>
        </p:nvSpPr>
        <p:spPr>
          <a:xfrm>
            <a:off x="3077511" y="4335958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Astudio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49425D-EB04-418B-8FA4-6B6448EA4481}"/>
              </a:ext>
            </a:extLst>
          </p:cNvPr>
          <p:cNvSpPr txBox="1"/>
          <p:nvPr/>
        </p:nvSpPr>
        <p:spPr>
          <a:xfrm>
            <a:off x="6224783" y="4332813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Adnoddau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41A0648-28B1-4BB9-A3CD-1928B2D0F035}"/>
              </a:ext>
            </a:extLst>
          </p:cNvPr>
          <p:cNvSpPr txBox="1">
            <a:spLocks/>
          </p:cNvSpPr>
          <p:nvPr/>
        </p:nvSpPr>
        <p:spPr>
          <a:xfrm>
            <a:off x="274084" y="0"/>
            <a:ext cx="6425303" cy="1093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1200" cap="none" spc="0" baseline="0">
                <a:solidFill>
                  <a:schemeClr val="bg1"/>
                </a:solidFill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haroni" panose="020B0604020202020204" pitchFamily="2" charset="-79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 err="1"/>
              <a:t>Amcanion</a:t>
            </a:r>
            <a:r>
              <a:rPr lang="en-GB" altLang="en-US" sz="4000" dirty="0"/>
              <a:t> ECHOES</a:t>
            </a:r>
          </a:p>
        </p:txBody>
      </p:sp>
    </p:spTree>
    <p:extLst>
      <p:ext uri="{BB962C8B-B14F-4D97-AF65-F5344CB8AC3E}">
        <p14:creationId xmlns:p14="http://schemas.microsoft.com/office/powerpoint/2010/main" val="4195400260"/>
      </p:ext>
    </p:extLst>
  </p:cSld>
  <p:clrMapOvr>
    <a:masterClrMapping/>
  </p:clrMapOvr>
</p:sld>
</file>

<file path=ppt/theme/theme1.xml><?xml version="1.0" encoding="utf-8"?>
<a:theme xmlns:a="http://schemas.openxmlformats.org/drawingml/2006/main" name="Start page onl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CHOES">
      <a:majorFont>
        <a:latin typeface="Source Sans Pro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HOES template" id="{C8370AD9-6F24-4116-920E-9ECB7529D293}" vid="{3D82712F-59F7-4F19-BB99-D0F56D60E319}"/>
    </a:ext>
  </a:extLst>
</a:theme>
</file>

<file path=ppt/theme/theme2.xml><?xml version="1.0" encoding="utf-8"?>
<a:theme xmlns:a="http://schemas.openxmlformats.org/drawingml/2006/main" name="1_Start page onl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CHOES">
      <a:majorFont>
        <a:latin typeface="Source Sans Pro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HOES template" id="{C8370AD9-6F24-4116-920E-9ECB7529D293}" vid="{3D82712F-59F7-4F19-BB99-D0F56D60E319}"/>
    </a:ext>
  </a:extLst>
</a:theme>
</file>

<file path=ppt/theme/theme3.xml><?xml version="1.0" encoding="utf-8"?>
<a:theme xmlns:a="http://schemas.openxmlformats.org/drawingml/2006/main" name="Content">
  <a:themeElements>
    <a:clrScheme name="ECHOES">
      <a:dk1>
        <a:srgbClr val="2A273A"/>
      </a:dk1>
      <a:lt1>
        <a:sysClr val="window" lastClr="FFFFFF"/>
      </a:lt1>
      <a:dk2>
        <a:srgbClr val="7F7F7F"/>
      </a:dk2>
      <a:lt2>
        <a:srgbClr val="D8D8D8"/>
      </a:lt2>
      <a:accent1>
        <a:srgbClr val="E87B36"/>
      </a:accent1>
      <a:accent2>
        <a:srgbClr val="50949C"/>
      </a:accent2>
      <a:accent3>
        <a:srgbClr val="829A4C"/>
      </a:accent3>
      <a:accent4>
        <a:srgbClr val="8983AB"/>
      </a:accent4>
      <a:accent5>
        <a:srgbClr val="1FA0FF"/>
      </a:accent5>
      <a:accent6>
        <a:srgbClr val="005390"/>
      </a:accent6>
      <a:hlink>
        <a:srgbClr val="0070C0"/>
      </a:hlink>
      <a:folHlink>
        <a:srgbClr val="74B1B6"/>
      </a:folHlink>
    </a:clrScheme>
    <a:fontScheme name="ECHOES">
      <a:majorFont>
        <a:latin typeface="Source Sans Pro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HOES template" id="{C8370AD9-6F24-4116-920E-9ECB7529D293}" vid="{A864328E-EF43-4C6D-9331-D3182BD5B6A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448</Words>
  <Application>Microsoft Office PowerPoint</Application>
  <PresentationFormat>On-screen Show (4:3)</PresentationFormat>
  <Paragraphs>59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Open Sans</vt:lpstr>
      <vt:lpstr>Source Sans Pro Semibold</vt:lpstr>
      <vt:lpstr>Arial</vt:lpstr>
      <vt:lpstr>Start page only</vt:lpstr>
      <vt:lpstr>1_Start page only</vt:lpstr>
      <vt:lpstr>Content</vt:lpstr>
      <vt:lpstr>PowerPoint Presentation</vt:lpstr>
      <vt:lpstr>Amlinelliad o’r Cyflwyniad</vt:lpstr>
      <vt:lpstr>PowerPoint Presentation</vt:lpstr>
      <vt:lpstr>Project Partners</vt:lpstr>
      <vt:lpstr>ECHOES Website</vt:lpstr>
      <vt:lpstr>Stakeholders</vt:lpstr>
      <vt:lpstr>Project Overview</vt:lpstr>
      <vt:lpstr>Amcanion ECHOES </vt:lpstr>
      <vt:lpstr>PowerPoint Presentation</vt:lpstr>
      <vt:lpstr>PowerPoint Presentation</vt:lpstr>
      <vt:lpstr>Edrych tua’r dyfodol</vt:lpstr>
      <vt:lpstr>Cadw mewn cysylltiad</vt:lpstr>
      <vt:lpstr>Cadw mewn cysylltiad</vt:lpstr>
      <vt:lpstr>Cadw mewn cysylltiad</vt:lpstr>
      <vt:lpstr>Cadw mewn cysylltiad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Crona Hodges</dc:creator>
  <cp:lastModifiedBy>Crona Hodges</cp:lastModifiedBy>
  <cp:revision>6</cp:revision>
  <dcterms:created xsi:type="dcterms:W3CDTF">2020-11-19T22:36:13Z</dcterms:created>
  <dcterms:modified xsi:type="dcterms:W3CDTF">2021-01-07T15:38:54Z</dcterms:modified>
</cp:coreProperties>
</file>